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305" r:id="rId4"/>
    <p:sldId id="306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304" r:id="rId21"/>
    <p:sldId id="280" r:id="rId22"/>
    <p:sldId id="286" r:id="rId23"/>
    <p:sldId id="303" r:id="rId24"/>
    <p:sldId id="296" r:id="rId25"/>
    <p:sldId id="297" r:id="rId26"/>
    <p:sldId id="298" r:id="rId27"/>
    <p:sldId id="299" r:id="rId28"/>
    <p:sldId id="300" r:id="rId2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0856-2C9D-1C49-8159-02ABA26964C1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04CC-1963-A442-B23E-E7501C581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5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0856-2C9D-1C49-8159-02ABA26964C1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04CC-1963-A442-B23E-E7501C581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9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0856-2C9D-1C49-8159-02ABA26964C1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04CC-1963-A442-B23E-E7501C581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233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0856-2C9D-1C49-8159-02ABA26964C1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04CC-1963-A442-B23E-E7501C581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16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0856-2C9D-1C49-8159-02ABA26964C1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04CC-1963-A442-B23E-E7501C581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25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0856-2C9D-1C49-8159-02ABA26964C1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04CC-1963-A442-B23E-E7501C581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00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0856-2C9D-1C49-8159-02ABA26964C1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04CC-1963-A442-B23E-E7501C581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7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0856-2C9D-1C49-8159-02ABA26964C1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04CC-1963-A442-B23E-E7501C581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716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0856-2C9D-1C49-8159-02ABA26964C1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04CC-1963-A442-B23E-E7501C581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2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0856-2C9D-1C49-8159-02ABA26964C1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04CC-1963-A442-B23E-E7501C581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66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90856-2C9D-1C49-8159-02ABA26964C1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E04CC-1963-A442-B23E-E7501C581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26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90856-2C9D-1C49-8159-02ABA26964C1}" type="datetimeFigureOut">
              <a:rPr lang="ru-RU" smtClean="0"/>
              <a:t>17.05.17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E04CC-1963-A442-B23E-E7501C581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09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valef@mail.r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E%D1%8F%D0%B7%D1%8B%D1%87%D0%BD%D0%B0%D1%8F_%D0%92%D0%B8%D0%BA%D0%B8%D0%BF%D0%B5%D0%B4%D0%B8%D1%8F" TargetMode="External"/><Relationship Id="rId4" Type="http://schemas.openxmlformats.org/officeDocument/2006/relationships/hyperlink" Target="https://ru.wikipedia.org/wiki/%D0%98%D1%81%D0%BF%D0%B0%D0%BD%D1%81%D0%BA%D0%B0%D1%8F_%D0%92%D0%B8%D0%BA%D0%B8%D0%BF%D0%B5%D0%B4%D0%B8%D1%8F" TargetMode="External"/><Relationship Id="rId5" Type="http://schemas.openxmlformats.org/officeDocument/2006/relationships/hyperlink" Target="https://ru.wikipedia.org/wiki/%D0%AF%D0%BF%D0%BE%D0%BD%D1%81%D0%BA%D0%B0%D1%8F_%D0%92%D0%B8%D0%BA%D0%B8%D0%BF%D0%B5%D0%B4%D0%B8%D1%8F" TargetMode="External"/><Relationship Id="rId6" Type="http://schemas.openxmlformats.org/officeDocument/2006/relationships/hyperlink" Target="https://ru.wikipedia.org/wiki/%D0%A0%D1%83%D1%81%D1%81%D0%BA%D0%B0%D1%8F_%D0%92%D0%B8%D0%BA%D0%B8%D0%BF%D0%B5%D0%B4%D0%B8%D1%8F" TargetMode="External"/><Relationship Id="rId7" Type="http://schemas.openxmlformats.org/officeDocument/2006/relationships/hyperlink" Target="https://ru.wikipedia.org/wiki/%D0%9D%D0%B5%D0%BC%D0%B5%D1%86%D0%BA%D0%B0%D1%8F_%D0%92%D0%B8%D0%BA%D0%B8%D0%BF%D0%B5%D0%B4%D0%B8%D1%8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ru.wikipedia.org/wiki/Alexa_Inter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000500"/>
            <a:ext cx="8305800" cy="200025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kumimoji="0" lang="ru-RU" sz="2400" b="1" i="1" dirty="0">
                <a:latin typeface="Constantia" charset="0"/>
              </a:rPr>
              <a:t>доктор филологических наук </a:t>
            </a:r>
            <a:endParaRPr kumimoji="0" lang="en-US" sz="2400" b="1" i="1" dirty="0">
              <a:latin typeface="Constantia" charset="0"/>
            </a:endParaRPr>
          </a:p>
          <a:p>
            <a:pPr algn="r" eaLnBrk="1" hangingPunct="1">
              <a:defRPr/>
            </a:pPr>
            <a:r>
              <a:rPr kumimoji="0" lang="ru-RU" sz="2400" b="1" i="1" dirty="0">
                <a:latin typeface="Constantia" charset="0"/>
              </a:rPr>
              <a:t>профессор кафедры русского языка  </a:t>
            </a:r>
            <a:endParaRPr kumimoji="0" lang="en-US" sz="2400" b="1" i="1" dirty="0">
              <a:latin typeface="Constantia" charset="0"/>
            </a:endParaRPr>
          </a:p>
          <a:p>
            <a:pPr algn="r" eaLnBrk="1" hangingPunct="1">
              <a:defRPr/>
            </a:pPr>
            <a:r>
              <a:rPr kumimoji="0" lang="ru-RU" sz="2400" b="1" i="1" dirty="0">
                <a:latin typeface="Constantia" charset="0"/>
              </a:rPr>
              <a:t>РГПУ им. А. И. Герцена </a:t>
            </a:r>
            <a:endParaRPr kumimoji="0" lang="en-US" sz="2400" b="1" i="1" dirty="0">
              <a:latin typeface="Constantia" charset="0"/>
            </a:endParaRPr>
          </a:p>
          <a:p>
            <a:pPr algn="r" eaLnBrk="1" hangingPunct="1">
              <a:defRPr/>
            </a:pPr>
            <a:r>
              <a:rPr kumimoji="0" lang="ru-RU" sz="2400" b="1" i="1" dirty="0">
                <a:latin typeface="Constantia" charset="0"/>
              </a:rPr>
              <a:t>В.</a:t>
            </a:r>
            <a:r>
              <a:rPr kumimoji="0" lang="en-US" sz="2400" b="1" i="1" dirty="0">
                <a:latin typeface="Constantia" charset="0"/>
              </a:rPr>
              <a:t> </a:t>
            </a:r>
            <a:r>
              <a:rPr kumimoji="0" lang="ru-RU" sz="2400" b="1" i="1" dirty="0">
                <a:latin typeface="Constantia" charset="0"/>
              </a:rPr>
              <a:t>А.</a:t>
            </a:r>
            <a:r>
              <a:rPr kumimoji="0" lang="en-US" sz="2400" b="1" i="1" dirty="0">
                <a:latin typeface="Constantia" charset="0"/>
              </a:rPr>
              <a:t> </a:t>
            </a:r>
            <a:r>
              <a:rPr kumimoji="0" lang="ru-RU" sz="2400" b="1" i="1" dirty="0">
                <a:latin typeface="Constantia" charset="0"/>
              </a:rPr>
              <a:t>Ефремов</a:t>
            </a:r>
          </a:p>
          <a:p>
            <a:pPr eaLnBrk="1" hangingPunct="1">
              <a:defRPr/>
            </a:pPr>
            <a:endParaRPr kumimoji="0" lang="ru-RU" sz="2400" dirty="0">
              <a:latin typeface="Constantia" charset="0"/>
            </a:endParaRPr>
          </a:p>
          <a:p>
            <a:pPr eaLnBrk="1" hangingPunct="1">
              <a:defRPr/>
            </a:pPr>
            <a:endParaRPr kumimoji="0" lang="ru-RU" sz="2400" dirty="0">
              <a:latin typeface="Constantia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024" y="1186801"/>
            <a:ext cx="9144000" cy="242889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6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Русский язык</a:t>
            </a:r>
            <a:r>
              <a:rPr lang="ru-RU" sz="66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sz="6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sz="6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66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 интернет</a:t>
            </a:r>
            <a:endParaRPr sz="66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744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219200"/>
          </a:xfrm>
        </p:spPr>
        <p:txBody>
          <a:bodyPr/>
          <a:lstStyle/>
          <a:p>
            <a:pPr algn="ctr">
              <a:defRPr/>
            </a:pPr>
            <a:r>
              <a:rPr lang="ru-RU" sz="4000" b="1" i="1" smtClean="0">
                <a:solidFill>
                  <a:srgbClr val="FF0000"/>
                </a:solidFill>
              </a:rPr>
              <a:t>Википедия </a:t>
            </a:r>
            <a:r>
              <a:rPr lang="ru-RU" sz="4000" smtClean="0">
                <a:solidFill>
                  <a:srgbClr val="FF0000"/>
                </a:solidFill>
              </a:rPr>
              <a:t>(на 1.12.2016)</a:t>
            </a:r>
            <a:endParaRPr lang="ru-RU" sz="4000">
              <a:solidFill>
                <a:srgbClr val="FF0000"/>
              </a:solidFill>
            </a:endParaRPr>
          </a:p>
        </p:txBody>
      </p:sp>
      <p:pic>
        <p:nvPicPr>
          <p:cNvPr id="22530" name="Содержимое 3" descr="Снимок экрана 2016-12-05 в 15.22.4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04" b="-5804"/>
          <a:stretch>
            <a:fillRect/>
          </a:stretch>
        </p:blipFill>
        <p:spPr>
          <a:xfrm>
            <a:off x="65088" y="908050"/>
            <a:ext cx="8970962" cy="4984750"/>
          </a:xfrm>
        </p:spPr>
      </p:pic>
    </p:spTree>
    <p:extLst>
      <p:ext uri="{BB962C8B-B14F-4D97-AF65-F5344CB8AC3E}">
        <p14:creationId xmlns:p14="http://schemas.microsoft.com/office/powerpoint/2010/main" val="339025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3562" cy="785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i="1">
                <a:solidFill>
                  <a:srgbClr val="FF0000"/>
                </a:solidFill>
              </a:rPr>
              <a:t>«</a:t>
            </a:r>
            <a:r>
              <a:rPr lang="ru-RU" b="1" i="1" err="1">
                <a:solidFill>
                  <a:srgbClr val="FF0000"/>
                </a:solidFill>
              </a:rPr>
              <a:t>Интернетизация</a:t>
            </a:r>
            <a:r>
              <a:rPr lang="ru-RU" b="1" i="1">
                <a:solidFill>
                  <a:srgbClr val="FF0000"/>
                </a:solidFill>
              </a:rPr>
              <a:t>» языка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357188" y="1357313"/>
            <a:ext cx="8535987" cy="4643437"/>
          </a:xfrm>
        </p:spPr>
        <p:txBody>
          <a:bodyPr/>
          <a:lstStyle/>
          <a:p>
            <a:pPr marL="0" indent="265113" algn="just" eaLnBrk="1" hangingPunct="1">
              <a:spcBef>
                <a:spcPct val="0"/>
              </a:spcBef>
            </a:pPr>
            <a:r>
              <a:rPr kumimoji="0" lang="ru-RU" sz="3700">
                <a:latin typeface="Times New Roman" charset="0"/>
                <a:cs typeface="Times New Roman" charset="0"/>
              </a:rPr>
              <a:t> гибридная (устно-письменная) речь;</a:t>
            </a:r>
          </a:p>
          <a:p>
            <a:pPr marL="0" indent="265113" algn="just" eaLnBrk="1" hangingPunct="1">
              <a:spcBef>
                <a:spcPct val="0"/>
              </a:spcBef>
            </a:pPr>
            <a:r>
              <a:rPr kumimoji="0" lang="ru-RU" sz="3700">
                <a:latin typeface="Times New Roman" charset="0"/>
                <a:cs typeface="Times New Roman" charset="0"/>
              </a:rPr>
              <a:t> специфические формы коммуникации;</a:t>
            </a:r>
          </a:p>
          <a:p>
            <a:pPr marL="0" indent="265113" algn="just" eaLnBrk="1" hangingPunct="1">
              <a:spcBef>
                <a:spcPct val="0"/>
              </a:spcBef>
            </a:pPr>
            <a:r>
              <a:rPr kumimoji="0" lang="en-US" sz="3700">
                <a:latin typeface="Times New Roman" charset="0"/>
                <a:cs typeface="Times New Roman" charset="0"/>
              </a:rPr>
              <a:t> </a:t>
            </a:r>
            <a:r>
              <a:rPr kumimoji="0" lang="ru-RU" sz="3700">
                <a:latin typeface="Times New Roman" charset="0"/>
                <a:cs typeface="Times New Roman" charset="0"/>
              </a:rPr>
              <a:t>сетикет (нетикет);</a:t>
            </a:r>
          </a:p>
          <a:p>
            <a:pPr marL="0" indent="265113" algn="just" eaLnBrk="1" hangingPunct="1">
              <a:spcBef>
                <a:spcPct val="0"/>
              </a:spcBef>
            </a:pPr>
            <a:r>
              <a:rPr kumimoji="0" lang="ru-RU" sz="3700">
                <a:latin typeface="Times New Roman" charset="0"/>
                <a:cs typeface="Times New Roman" charset="0"/>
              </a:rPr>
              <a:t> эмотиконы;</a:t>
            </a:r>
          </a:p>
          <a:p>
            <a:pPr marL="0" indent="265113" algn="just" eaLnBrk="1" hangingPunct="1">
              <a:spcBef>
                <a:spcPct val="0"/>
              </a:spcBef>
            </a:pPr>
            <a:r>
              <a:rPr kumimoji="0" lang="ru-RU" sz="3700">
                <a:latin typeface="Times New Roman" charset="0"/>
                <a:cs typeface="Times New Roman" charset="0"/>
              </a:rPr>
              <a:t> рунглиш;</a:t>
            </a:r>
          </a:p>
          <a:p>
            <a:pPr marL="0" indent="265113" algn="just" eaLnBrk="1" hangingPunct="1">
              <a:spcBef>
                <a:spcPct val="0"/>
              </a:spcBef>
            </a:pPr>
            <a:r>
              <a:rPr kumimoji="0" lang="ru-RU" sz="3700">
                <a:latin typeface="Times New Roman" charset="0"/>
                <a:cs typeface="Times New Roman" charset="0"/>
              </a:rPr>
              <a:t> сететура;</a:t>
            </a:r>
          </a:p>
          <a:p>
            <a:pPr marL="0" indent="265113" algn="just" eaLnBrk="1" hangingPunct="1">
              <a:spcBef>
                <a:spcPct val="0"/>
              </a:spcBef>
            </a:pPr>
            <a:r>
              <a:rPr kumimoji="0" lang="ru-RU" sz="3700">
                <a:latin typeface="Times New Roman" charset="0"/>
                <a:cs typeface="Times New Roman" charset="0"/>
              </a:rPr>
              <a:t> сетевые жаргоны и подъязыки.</a:t>
            </a:r>
          </a:p>
          <a:p>
            <a:pPr marL="0" indent="265113" algn="just" eaLnBrk="1" hangingPunct="1">
              <a:lnSpc>
                <a:spcPct val="80000"/>
              </a:lnSpc>
              <a:spcBef>
                <a:spcPct val="0"/>
              </a:spcBef>
            </a:pPr>
            <a:endParaRPr kumimoji="0" lang="ru-RU" sz="370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65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latin typeface="Constantia" charset="0"/>
              </a:rPr>
              <a:t>Устная и письменная речь: процесс порождения </a:t>
            </a:r>
            <a:r>
              <a:rPr lang="en-US" i="1" dirty="0" err="1">
                <a:latin typeface="Constantia" charset="0"/>
              </a:rPr>
              <a:t>vs</a:t>
            </a:r>
            <a:r>
              <a:rPr lang="ru-RU" dirty="0">
                <a:latin typeface="Constantia" charset="0"/>
              </a:rPr>
              <a:t> процесс восприятия.</a:t>
            </a:r>
            <a:endParaRPr lang="en-US" dirty="0">
              <a:latin typeface="Constantia" charset="0"/>
            </a:endParaRPr>
          </a:p>
          <a:p>
            <a:r>
              <a:rPr lang="ru-RU" dirty="0">
                <a:latin typeface="Constantia" charset="0"/>
              </a:rPr>
              <a:t>Устная форма тяготеет к диалогу; письменная – к монологу.</a:t>
            </a:r>
          </a:p>
          <a:p>
            <a:r>
              <a:rPr lang="ru-RU" dirty="0">
                <a:latin typeface="Constantia" charset="0"/>
              </a:rPr>
              <a:t>Разница жанров: </a:t>
            </a:r>
            <a:r>
              <a:rPr lang="ru-RU" dirty="0" smtClean="0">
                <a:latin typeface="Constantia" charset="0"/>
              </a:rPr>
              <a:t>например, </a:t>
            </a:r>
            <a:r>
              <a:rPr lang="ru-RU" dirty="0">
                <a:latin typeface="Constantia" charset="0"/>
              </a:rPr>
              <a:t>бумажное письмо </a:t>
            </a:r>
            <a:r>
              <a:rPr lang="en-US" i="1" dirty="0" err="1">
                <a:latin typeface="Constantia" charset="0"/>
              </a:rPr>
              <a:t>vs</a:t>
            </a:r>
            <a:r>
              <a:rPr lang="ru-RU" i="1" dirty="0">
                <a:latin typeface="Constantia" charset="0"/>
              </a:rPr>
              <a:t> </a:t>
            </a:r>
            <a:r>
              <a:rPr lang="ru-RU" dirty="0">
                <a:latin typeface="Constantia" charset="0"/>
              </a:rPr>
              <a:t>электронное письмо (и-мейл? </a:t>
            </a:r>
            <a:r>
              <a:rPr lang="ru-RU" dirty="0" err="1">
                <a:latin typeface="Constantia" charset="0"/>
              </a:rPr>
              <a:t>имейл</a:t>
            </a:r>
            <a:r>
              <a:rPr lang="ru-RU" dirty="0">
                <a:latin typeface="Constantia" charset="0"/>
              </a:rPr>
              <a:t>?)</a:t>
            </a:r>
          </a:p>
          <a:p>
            <a:r>
              <a:rPr lang="ru-RU" dirty="0">
                <a:latin typeface="Constantia" charset="0"/>
              </a:rPr>
              <a:t>Язык интернета – это письменно-устная, или визуально-устная, форма существования языка. Интернет-коммуникация по форме письменная, по сути – устная.</a:t>
            </a: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</a:rPr>
              <a:t>Гибридная</a:t>
            </a:r>
            <a:r>
              <a:rPr kumimoji="0" lang="ru-RU" sz="4400" smtClean="0">
                <a:latin typeface="Times New Roman" charset="0"/>
                <a:cs typeface="Times New Roman" charset="0"/>
              </a:rPr>
              <a:t> </a:t>
            </a:r>
            <a:r>
              <a:rPr lang="ru-RU" b="1" i="1">
                <a:solidFill>
                  <a:srgbClr val="FF0000"/>
                </a:solidFill>
              </a:rPr>
              <a:t>речь</a:t>
            </a:r>
          </a:p>
        </p:txBody>
      </p:sp>
    </p:spTree>
    <p:extLst>
      <p:ext uri="{BB962C8B-B14F-4D97-AF65-F5344CB8AC3E}">
        <p14:creationId xmlns:p14="http://schemas.microsoft.com/office/powerpoint/2010/main" val="963171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Содержимое 1"/>
          <p:cNvSpPr>
            <a:spLocks noGrp="1"/>
          </p:cNvSpPr>
          <p:nvPr>
            <p:ph idx="1"/>
          </p:nvPr>
        </p:nvSpPr>
        <p:spPr>
          <a:xfrm>
            <a:off x="250825" y="1524000"/>
            <a:ext cx="8713788" cy="4572000"/>
          </a:xfrm>
        </p:spPr>
        <p:txBody>
          <a:bodyPr>
            <a:normAutofit fontScale="92500" lnSpcReduction="10000"/>
          </a:bodyPr>
          <a:lstStyle/>
          <a:p>
            <a:r>
              <a:rPr lang="ru-RU">
                <a:latin typeface="Constantia" charset="0"/>
              </a:rPr>
              <a:t>Анонимность;</a:t>
            </a:r>
          </a:p>
          <a:p>
            <a:r>
              <a:rPr lang="ru-RU">
                <a:latin typeface="Constantia" charset="0"/>
              </a:rPr>
              <a:t>Отсутствие классических невербальных средств коммуникации (голос, жесты, мимика, почерк и др.);</a:t>
            </a:r>
          </a:p>
          <a:p>
            <a:r>
              <a:rPr lang="ru-RU">
                <a:latin typeface="Constantia" charset="0"/>
              </a:rPr>
              <a:t>Добровольность и желательность контактов;</a:t>
            </a:r>
          </a:p>
          <a:p>
            <a:r>
              <a:rPr lang="ru-RU">
                <a:latin typeface="Constantia" charset="0"/>
              </a:rPr>
              <a:t>Повышенная эмоциональность;</a:t>
            </a:r>
          </a:p>
          <a:p>
            <a:r>
              <a:rPr lang="ru-RU">
                <a:latin typeface="Constantia" charset="0"/>
              </a:rPr>
              <a:t>Стремление к нетипичному, ненормативному поведению;</a:t>
            </a:r>
          </a:p>
          <a:p>
            <a:r>
              <a:rPr lang="ru-RU">
                <a:latin typeface="Constantia" charset="0"/>
              </a:rPr>
              <a:t>Игровое начало. </a:t>
            </a:r>
          </a:p>
          <a:p>
            <a:endParaRPr lang="ru-RU">
              <a:latin typeface="Constantia" charset="0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219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 smtClean="0">
                <a:solidFill>
                  <a:srgbClr val="FF0000"/>
                </a:solidFill>
              </a:rPr>
              <a:t>Специфика интернет-коммуникации</a:t>
            </a:r>
            <a:endParaRPr lang="ru-RU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28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onstantia" charset="0"/>
              </a:rPr>
              <a:t>Социальные сети </a:t>
            </a:r>
            <a:r>
              <a:rPr lang="en-US" dirty="0">
                <a:latin typeface="Constantia" charset="0"/>
              </a:rPr>
              <a:t>(Facebook, </a:t>
            </a:r>
            <a:r>
              <a:rPr lang="ru-RU" dirty="0" err="1">
                <a:latin typeface="Constantia" charset="0"/>
              </a:rPr>
              <a:t>Вконтакте</a:t>
            </a:r>
            <a:r>
              <a:rPr lang="ru-RU" dirty="0">
                <a:latin typeface="Constantia" charset="0"/>
              </a:rPr>
              <a:t>, Одноклассники);</a:t>
            </a:r>
          </a:p>
          <a:p>
            <a:r>
              <a:rPr lang="ru-RU" dirty="0">
                <a:latin typeface="Constantia" charset="0"/>
              </a:rPr>
              <a:t>Блоги (Живой журнал </a:t>
            </a:r>
            <a:r>
              <a:rPr lang="en-US" dirty="0">
                <a:latin typeface="Constantia" charset="0"/>
              </a:rPr>
              <a:t>(</a:t>
            </a:r>
            <a:r>
              <a:rPr lang="en-US" dirty="0" err="1">
                <a:latin typeface="Constantia" charset="0"/>
              </a:rPr>
              <a:t>LiveJournal</a:t>
            </a:r>
            <a:r>
              <a:rPr lang="ru-RU" dirty="0">
                <a:latin typeface="Constantia" charset="0"/>
              </a:rPr>
              <a:t>), </a:t>
            </a:r>
            <a:r>
              <a:rPr lang="en-US" dirty="0" err="1">
                <a:latin typeface="Constantia" charset="0"/>
              </a:rPr>
              <a:t>Instagram</a:t>
            </a:r>
            <a:r>
              <a:rPr lang="ru-RU" dirty="0">
                <a:latin typeface="Constantia" charset="0"/>
              </a:rPr>
              <a:t>)</a:t>
            </a:r>
            <a:r>
              <a:rPr lang="en-US" dirty="0">
                <a:latin typeface="Constantia" charset="0"/>
              </a:rPr>
              <a:t>;</a:t>
            </a:r>
          </a:p>
          <a:p>
            <a:r>
              <a:rPr lang="ru-RU" dirty="0">
                <a:latin typeface="Constantia" charset="0"/>
              </a:rPr>
              <a:t>Форумы и чаты;</a:t>
            </a:r>
          </a:p>
          <a:p>
            <a:r>
              <a:rPr lang="ru-RU" dirty="0" err="1">
                <a:latin typeface="Constantia" charset="0"/>
              </a:rPr>
              <a:t>Мессенджеры</a:t>
            </a:r>
            <a:r>
              <a:rPr lang="ru-RU" dirty="0">
                <a:latin typeface="Constantia" charset="0"/>
              </a:rPr>
              <a:t> (</a:t>
            </a:r>
            <a:r>
              <a:rPr lang="en-US" dirty="0" err="1">
                <a:latin typeface="Constantia" charset="0"/>
              </a:rPr>
              <a:t>WhatsApp</a:t>
            </a:r>
            <a:r>
              <a:rPr lang="en-US" dirty="0">
                <a:latin typeface="Constantia" charset="0"/>
              </a:rPr>
              <a:t>, </a:t>
            </a:r>
            <a:r>
              <a:rPr lang="en-US" dirty="0" err="1">
                <a:latin typeface="Constantia" charset="0"/>
              </a:rPr>
              <a:t>Viber</a:t>
            </a:r>
            <a:r>
              <a:rPr lang="en-US" dirty="0">
                <a:latin typeface="Constantia" charset="0"/>
              </a:rPr>
              <a:t>, Telegram</a:t>
            </a:r>
            <a:r>
              <a:rPr lang="ru-RU" dirty="0">
                <a:latin typeface="Constantia" charset="0"/>
              </a:rPr>
              <a:t>). </a:t>
            </a:r>
          </a:p>
          <a:p>
            <a:r>
              <a:rPr lang="ru-RU" dirty="0">
                <a:latin typeface="Constantia" charset="0"/>
              </a:rPr>
              <a:t>Смс-коммуникация и </a:t>
            </a:r>
            <a:r>
              <a:rPr lang="ru-RU" dirty="0" err="1">
                <a:latin typeface="Constantia" charset="0"/>
              </a:rPr>
              <a:t>текстинг</a:t>
            </a:r>
            <a:r>
              <a:rPr lang="ru-RU" dirty="0">
                <a:latin typeface="Constantia" charset="0"/>
              </a:rPr>
              <a:t>.</a:t>
            </a: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184672" y="0"/>
            <a:ext cx="8928992" cy="121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i="1">
                <a:solidFill>
                  <a:srgbClr val="FF0000"/>
                </a:solidFill>
              </a:rPr>
              <a:t>Формы интернет-коммуникации</a:t>
            </a:r>
          </a:p>
        </p:txBody>
      </p:sp>
    </p:spTree>
    <p:extLst>
      <p:ext uri="{BB962C8B-B14F-4D97-AF65-F5344CB8AC3E}">
        <p14:creationId xmlns:p14="http://schemas.microsoft.com/office/powerpoint/2010/main" val="341283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>
                <a:latin typeface="Constantia" charset="0"/>
              </a:rPr>
              <a:t>Демотиватор;</a:t>
            </a:r>
          </a:p>
          <a:p>
            <a:r>
              <a:rPr lang="ru-RU">
                <a:latin typeface="Constantia" charset="0"/>
              </a:rPr>
              <a:t>Интернет-мем (медиавирус) </a:t>
            </a:r>
            <a:r>
              <a:rPr lang="en-US" i="1">
                <a:latin typeface="Constantia" charset="0"/>
              </a:rPr>
              <a:t>vs</a:t>
            </a:r>
            <a:r>
              <a:rPr lang="ru-RU">
                <a:latin typeface="Constantia" charset="0"/>
              </a:rPr>
              <a:t> баян;</a:t>
            </a:r>
          </a:p>
          <a:p>
            <a:r>
              <a:rPr lang="ru-RU">
                <a:latin typeface="Constantia" charset="0"/>
              </a:rPr>
              <a:t>Фотожаба;</a:t>
            </a:r>
          </a:p>
          <a:p>
            <a:r>
              <a:rPr lang="ru-RU">
                <a:latin typeface="Constantia" charset="0"/>
              </a:rPr>
              <a:t>Пирожки (</a:t>
            </a:r>
            <a:r>
              <a:rPr lang="ru-RU" i="1">
                <a:latin typeface="Constantia" charset="0"/>
              </a:rPr>
              <a:t>а где тут руль спросил гагарин / деревня буркнул королев / еще спроси а где тут вожжи/ еще поехали скажи</a:t>
            </a:r>
            <a:r>
              <a:rPr lang="en-US">
                <a:latin typeface="Constantia" charset="0"/>
              </a:rPr>
              <a:t>)</a:t>
            </a:r>
            <a:r>
              <a:rPr lang="ru-RU">
                <a:latin typeface="Constantia" charset="0"/>
              </a:rPr>
              <a:t>; </a:t>
            </a:r>
            <a:r>
              <a:rPr lang="en-US">
                <a:latin typeface="Constantia" charset="0"/>
              </a:rPr>
              <a:t>Vk – </a:t>
            </a:r>
            <a:r>
              <a:rPr lang="ru-RU">
                <a:latin typeface="Constantia" charset="0"/>
              </a:rPr>
              <a:t>514</a:t>
            </a:r>
            <a:r>
              <a:rPr lang="en-US">
                <a:latin typeface="Constantia" charset="0"/>
              </a:rPr>
              <a:t>.</a:t>
            </a:r>
            <a:r>
              <a:rPr lang="ru-RU">
                <a:latin typeface="Constantia" charset="0"/>
              </a:rPr>
              <a:t>797</a:t>
            </a:r>
            <a:r>
              <a:rPr lang="en-US">
                <a:latin typeface="Constantia" charset="0"/>
              </a:rPr>
              <a:t> </a:t>
            </a:r>
            <a:r>
              <a:rPr lang="ru-RU">
                <a:latin typeface="Constantia" charset="0"/>
              </a:rPr>
              <a:t>членов (05.12.2016);</a:t>
            </a:r>
            <a:endParaRPr lang="en-US">
              <a:latin typeface="Constantia" charset="0"/>
            </a:endParaRPr>
          </a:p>
          <a:p>
            <a:r>
              <a:rPr lang="ru-RU">
                <a:latin typeface="Constantia" charset="0"/>
              </a:rPr>
              <a:t>Порошки (</a:t>
            </a:r>
            <a:r>
              <a:rPr lang="ru-RU" i="1">
                <a:latin typeface="Constantia" charset="0"/>
              </a:rPr>
              <a:t>бывает из клавиатуры / бывает из карандаша / внезапно капать начинает / душа</a:t>
            </a:r>
            <a:r>
              <a:rPr lang="ru-RU">
                <a:latin typeface="Constantia" charset="0"/>
              </a:rPr>
              <a:t>) - </a:t>
            </a:r>
            <a:r>
              <a:rPr lang="en-US">
                <a:latin typeface="Constantia" charset="0"/>
              </a:rPr>
              <a:t>Vk – </a:t>
            </a:r>
            <a:r>
              <a:rPr lang="ru-RU">
                <a:latin typeface="Constantia" charset="0"/>
              </a:rPr>
              <a:t>69</a:t>
            </a:r>
            <a:r>
              <a:rPr lang="en-US">
                <a:latin typeface="Constantia" charset="0"/>
              </a:rPr>
              <a:t>.</a:t>
            </a:r>
            <a:r>
              <a:rPr lang="ru-RU">
                <a:latin typeface="Constantia" charset="0"/>
              </a:rPr>
              <a:t>166</a:t>
            </a:r>
            <a:r>
              <a:rPr lang="en-US">
                <a:latin typeface="Constantia" charset="0"/>
              </a:rPr>
              <a:t> </a:t>
            </a:r>
            <a:r>
              <a:rPr lang="ru-RU">
                <a:latin typeface="Constantia" charset="0"/>
              </a:rPr>
              <a:t>членов (05.12.2016)</a:t>
            </a:r>
            <a:r>
              <a:rPr lang="en-US">
                <a:latin typeface="Constantia" charset="0"/>
              </a:rPr>
              <a:t>.</a:t>
            </a:r>
          </a:p>
          <a:p>
            <a:endParaRPr lang="ru-RU">
              <a:latin typeface="Constantia" charset="0"/>
            </a:endParaRPr>
          </a:p>
          <a:p>
            <a:endParaRPr lang="ru-RU">
              <a:latin typeface="Constantia" charset="0"/>
            </a:endParaRPr>
          </a:p>
          <a:p>
            <a:endParaRPr lang="ru-RU">
              <a:latin typeface="Constantia" charset="0"/>
            </a:endParaRPr>
          </a:p>
          <a:p>
            <a:endParaRPr lang="ru-RU">
              <a:latin typeface="Constantia" charset="0"/>
            </a:endParaRPr>
          </a:p>
          <a:p>
            <a:endParaRPr lang="ru-RU">
              <a:latin typeface="Constantia" charset="0"/>
            </a:endParaRPr>
          </a:p>
          <a:p>
            <a:endParaRPr lang="ru-RU">
              <a:latin typeface="Constantia" charset="0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i="1">
                <a:solidFill>
                  <a:srgbClr val="FF0000"/>
                </a:solidFill>
              </a:rPr>
              <a:t>Интернет</a:t>
            </a:r>
            <a:r>
              <a:rPr lang="ru-RU" sz="4000" b="1" i="1" smtClean="0">
                <a:solidFill>
                  <a:srgbClr val="FF0000"/>
                </a:solidFill>
              </a:rPr>
              <a:t>-«жанры»</a:t>
            </a:r>
            <a:endParaRPr lang="ru-RU" sz="4000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5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219200"/>
          </a:xfrm>
        </p:spPr>
        <p:txBody>
          <a:bodyPr/>
          <a:lstStyle/>
          <a:p>
            <a:pPr algn="ctr">
              <a:defRPr/>
            </a:pPr>
            <a:r>
              <a:rPr lang="ru-RU" sz="4000" b="1" i="1">
                <a:solidFill>
                  <a:srgbClr val="FF0000"/>
                </a:solidFill>
              </a:rPr>
              <a:t>Нарушения</a:t>
            </a:r>
            <a:r>
              <a:rPr lang="ru-RU" smtClean="0"/>
              <a:t> </a:t>
            </a:r>
            <a:r>
              <a:rPr lang="ru-RU" sz="4000" b="1" i="1" err="1">
                <a:solidFill>
                  <a:srgbClr val="FF0000"/>
                </a:solidFill>
              </a:rPr>
              <a:t>нетикета</a:t>
            </a:r>
            <a:endParaRPr lang="ru-RU" sz="4000" b="1" i="1">
              <a:solidFill>
                <a:srgbClr val="FF0000"/>
              </a:solidFill>
            </a:endParaRPr>
          </a:p>
        </p:txBody>
      </p:sp>
      <p:pic>
        <p:nvPicPr>
          <p:cNvPr id="6" name="Содержимое 5" descr="Снимок экрана 2017-04-18 в 1.21.5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26" t="-2445" r="-30927" b="-5865"/>
          <a:stretch/>
        </p:blipFill>
        <p:spPr>
          <a:xfrm>
            <a:off x="467544" y="975792"/>
            <a:ext cx="8351796" cy="5445222"/>
          </a:xfrm>
        </p:spPr>
      </p:pic>
    </p:spTree>
    <p:extLst>
      <p:ext uri="{BB962C8B-B14F-4D97-AF65-F5344CB8AC3E}">
        <p14:creationId xmlns:p14="http://schemas.microsoft.com/office/powerpoint/2010/main" val="2281582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Содержимое 3" descr="2005-01-02_214904_21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350" r="-41350"/>
          <a:stretch>
            <a:fillRect/>
          </a:stretch>
        </p:blipFill>
        <p:spPr/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i="1" err="1">
                <a:solidFill>
                  <a:srgbClr val="FF0000"/>
                </a:solidFill>
              </a:rPr>
              <a:t>Эмотиконы</a:t>
            </a:r>
            <a:endParaRPr lang="ru-RU" b="1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9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1"/>
          <p:cNvSpPr>
            <a:spLocks noGrp="1"/>
          </p:cNvSpPr>
          <p:nvPr>
            <p:ph idx="1"/>
          </p:nvPr>
        </p:nvSpPr>
        <p:spPr>
          <a:xfrm>
            <a:off x="199791" y="981075"/>
            <a:ext cx="8693384" cy="5543550"/>
          </a:xfrm>
        </p:spPr>
        <p:txBody>
          <a:bodyPr>
            <a:normAutofit/>
          </a:bodyPr>
          <a:lstStyle/>
          <a:p>
            <a:pPr marL="0" indent="0" algn="r">
              <a:buFont typeface="Wingdings 2" charset="0"/>
              <a:buNone/>
            </a:pPr>
            <a:r>
              <a:rPr lang="ru-RU" sz="2000" i="1" dirty="0" err="1">
                <a:latin typeface="Constantia" charset="0"/>
              </a:rPr>
              <a:t>I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often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think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there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should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exist</a:t>
            </a:r>
            <a:r>
              <a:rPr lang="ru-RU" sz="2000" i="1" dirty="0">
                <a:latin typeface="Constantia" charset="0"/>
              </a:rPr>
              <a:t> </a:t>
            </a:r>
          </a:p>
          <a:p>
            <a:pPr marL="0" indent="0" algn="r">
              <a:buFont typeface="Wingdings 2" charset="0"/>
              <a:buNone/>
            </a:pPr>
            <a:r>
              <a:rPr lang="ru-RU" sz="2000" i="1" dirty="0" err="1">
                <a:latin typeface="Constantia" charset="0"/>
              </a:rPr>
              <a:t>a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special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typographical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sign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for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a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smile</a:t>
            </a:r>
            <a:r>
              <a:rPr lang="ru-RU" sz="2000" i="1" dirty="0">
                <a:latin typeface="Constantia" charset="0"/>
              </a:rPr>
              <a:t> — </a:t>
            </a:r>
          </a:p>
          <a:p>
            <a:pPr marL="0" indent="0" algn="r">
              <a:buFont typeface="Wingdings 2" charset="0"/>
              <a:buNone/>
            </a:pPr>
            <a:r>
              <a:rPr lang="ru-RU" sz="2000" i="1" dirty="0" err="1">
                <a:latin typeface="Constantia" charset="0"/>
              </a:rPr>
              <a:t>some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sort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of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concave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mark</a:t>
            </a:r>
            <a:r>
              <a:rPr lang="ru-RU" sz="2000" i="1" dirty="0">
                <a:latin typeface="Constantia" charset="0"/>
              </a:rPr>
              <a:t>, </a:t>
            </a:r>
            <a:r>
              <a:rPr lang="ru-RU" sz="2000" i="1" dirty="0" err="1">
                <a:latin typeface="Constantia" charset="0"/>
              </a:rPr>
              <a:t>a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supine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round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bracket</a:t>
            </a:r>
            <a:r>
              <a:rPr lang="ru-RU" sz="2000" i="1" dirty="0">
                <a:latin typeface="Constantia" charset="0"/>
              </a:rPr>
              <a:t>,</a:t>
            </a:r>
          </a:p>
          <a:p>
            <a:pPr marL="0" indent="0" algn="r">
              <a:buFont typeface="Wingdings 2" charset="0"/>
              <a:buNone/>
            </a:pP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which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I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would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now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like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to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trace</a:t>
            </a:r>
            <a:r>
              <a:rPr lang="ru-RU" sz="2000" i="1" dirty="0">
                <a:latin typeface="Constantia" charset="0"/>
              </a:rPr>
              <a:t> </a:t>
            </a:r>
          </a:p>
          <a:p>
            <a:pPr marL="0" indent="0" algn="r">
              <a:buFont typeface="Wingdings 2" charset="0"/>
              <a:buNone/>
            </a:pPr>
            <a:r>
              <a:rPr lang="ru-RU" sz="2000" i="1" dirty="0" err="1">
                <a:latin typeface="Constantia" charset="0"/>
              </a:rPr>
              <a:t>in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reply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to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your</a:t>
            </a:r>
            <a:r>
              <a:rPr lang="ru-RU" sz="2000" i="1" dirty="0">
                <a:latin typeface="Constantia" charset="0"/>
              </a:rPr>
              <a:t> </a:t>
            </a:r>
            <a:r>
              <a:rPr lang="ru-RU" sz="2000" i="1" dirty="0" err="1">
                <a:latin typeface="Constantia" charset="0"/>
              </a:rPr>
              <a:t>question</a:t>
            </a:r>
            <a:r>
              <a:rPr lang="en-US" sz="2000" i="1" dirty="0">
                <a:latin typeface="Constantia" charset="0"/>
              </a:rPr>
              <a:t> (Nabokov, 1969)</a:t>
            </a:r>
            <a:endParaRPr lang="ru-RU" sz="2000" dirty="0">
              <a:latin typeface="Constantia" charset="0"/>
            </a:endParaRPr>
          </a:p>
          <a:p>
            <a:pPr marL="0" indent="0"/>
            <a:endParaRPr lang="ru-RU" dirty="0">
              <a:latin typeface="Constantia" charset="0"/>
            </a:endParaRPr>
          </a:p>
          <a:p>
            <a:pPr marL="0" indent="0"/>
            <a:r>
              <a:rPr lang="ru-RU" dirty="0">
                <a:latin typeface="Constantia" charset="0"/>
              </a:rPr>
              <a:t> </a:t>
            </a:r>
            <a:r>
              <a:rPr lang="ru-RU" dirty="0" err="1">
                <a:latin typeface="Constantia" charset="0"/>
              </a:rPr>
              <a:t>Эмотикон</a:t>
            </a:r>
            <a:r>
              <a:rPr lang="ru-RU" dirty="0">
                <a:latin typeface="Constantia" charset="0"/>
              </a:rPr>
              <a:t> (</a:t>
            </a:r>
            <a:r>
              <a:rPr lang="en-US" dirty="0">
                <a:latin typeface="Constantia" charset="0"/>
              </a:rPr>
              <a:t>emotion + icon</a:t>
            </a:r>
            <a:r>
              <a:rPr lang="ru-RU" dirty="0">
                <a:latin typeface="Constantia" charset="0"/>
              </a:rPr>
              <a:t>) </a:t>
            </a:r>
            <a:r>
              <a:rPr lang="ru-RU" dirty="0" smtClean="0">
                <a:latin typeface="Constantia" charset="0"/>
              </a:rPr>
              <a:t>:</a:t>
            </a:r>
            <a:r>
              <a:rPr lang="ru-RU" dirty="0">
                <a:latin typeface="Constantia" charset="0"/>
              </a:rPr>
              <a:t>)  :(  ;) </a:t>
            </a:r>
            <a:r>
              <a:rPr lang="ru-RU" dirty="0" smtClean="0">
                <a:latin typeface="Constantia" charset="0"/>
              </a:rPr>
              <a:t>19.09.1982</a:t>
            </a:r>
            <a:endParaRPr lang="ru-RU" dirty="0">
              <a:latin typeface="Constantia" charset="0"/>
            </a:endParaRPr>
          </a:p>
          <a:p>
            <a:pPr marL="0" indent="0"/>
            <a:endParaRPr lang="ru-RU" dirty="0">
              <a:latin typeface="Constantia" charset="0"/>
            </a:endParaRPr>
          </a:p>
          <a:p>
            <a:pPr marL="0" indent="0"/>
            <a:r>
              <a:rPr lang="ru-RU" dirty="0">
                <a:latin typeface="Constantia" charset="0"/>
              </a:rPr>
              <a:t> Анимационный </a:t>
            </a:r>
            <a:r>
              <a:rPr lang="ru-RU" dirty="0" err="1">
                <a:latin typeface="Constantia" charset="0"/>
              </a:rPr>
              <a:t>эмотикон</a:t>
            </a:r>
            <a:r>
              <a:rPr lang="en-US" dirty="0">
                <a:latin typeface="Constantia" charset="0"/>
              </a:rPr>
              <a:t> </a:t>
            </a:r>
            <a:endParaRPr lang="ru-RU" dirty="0">
              <a:latin typeface="Constantia" charset="0"/>
            </a:endParaRPr>
          </a:p>
          <a:p>
            <a:pPr marL="0" indent="0"/>
            <a:endParaRPr lang="ru-RU" dirty="0">
              <a:latin typeface="Constantia" charset="0"/>
            </a:endParaRPr>
          </a:p>
          <a:p>
            <a:pPr marL="0" indent="0"/>
            <a:r>
              <a:rPr lang="ru-RU" dirty="0">
                <a:latin typeface="Constantia" charset="0"/>
              </a:rPr>
              <a:t> </a:t>
            </a:r>
            <a:r>
              <a:rPr lang="ru-RU" dirty="0" err="1">
                <a:latin typeface="Constantia" charset="0"/>
              </a:rPr>
              <a:t>Эмодзи</a:t>
            </a:r>
            <a:endParaRPr lang="ru-RU" dirty="0">
              <a:latin typeface="Constantia" charset="0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219200"/>
          </a:xfrm>
        </p:spPr>
        <p:txBody>
          <a:bodyPr/>
          <a:lstStyle/>
          <a:p>
            <a:pPr algn="ctr">
              <a:defRPr/>
            </a:pPr>
            <a:r>
              <a:rPr lang="ru-RU" sz="4000" b="1" i="1">
                <a:solidFill>
                  <a:srgbClr val="FF0000"/>
                </a:solidFill>
              </a:rPr>
              <a:t>Эволюция графических систем</a:t>
            </a:r>
          </a:p>
        </p:txBody>
      </p:sp>
      <p:pic>
        <p:nvPicPr>
          <p:cNvPr id="32771" name="Изображение 3" descr="48px-Face-sad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453685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Изображение 4" descr="Face-smile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080" y="453685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033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Содержимое 1"/>
          <p:cNvSpPr>
            <a:spLocks noGrp="1"/>
          </p:cNvSpPr>
          <p:nvPr>
            <p:ph idx="1"/>
          </p:nvPr>
        </p:nvSpPr>
        <p:spPr>
          <a:xfrm>
            <a:off x="395536" y="1382314"/>
            <a:ext cx="8424862" cy="554355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latin typeface="Constantia" charset="0"/>
              </a:rPr>
              <a:t>Эмодзи</a:t>
            </a:r>
            <a:r>
              <a:rPr lang="en-US" dirty="0" smtClean="0">
                <a:latin typeface="Constantia" charset="0"/>
              </a:rPr>
              <a:t> </a:t>
            </a:r>
            <a:r>
              <a:rPr lang="en-US" dirty="0">
                <a:latin typeface="Constantia" charset="0"/>
              </a:rPr>
              <a:t>(</a:t>
            </a:r>
            <a:r>
              <a:rPr lang="ru-RU" dirty="0">
                <a:latin typeface="Constantia" charset="0"/>
              </a:rPr>
              <a:t>яп. </a:t>
            </a:r>
            <a:r>
              <a:rPr lang="ru-RU" dirty="0" err="1">
                <a:latin typeface="Constantia" charset="0"/>
              </a:rPr>
              <a:t>絵</a:t>
            </a:r>
            <a:r>
              <a:rPr lang="ru-RU" altLang="ja-JP" dirty="0">
                <a:latin typeface="Constantia" charset="0"/>
              </a:rPr>
              <a:t> — картинка + </a:t>
            </a:r>
            <a:r>
              <a:rPr lang="ru-RU" dirty="0" err="1">
                <a:latin typeface="Constantia" charset="0"/>
              </a:rPr>
              <a:t>文字</a:t>
            </a:r>
            <a:r>
              <a:rPr lang="ru-RU" altLang="ja-JP" dirty="0">
                <a:latin typeface="Constantia" charset="0"/>
              </a:rPr>
              <a:t> — знак, символ)</a:t>
            </a:r>
          </a:p>
          <a:p>
            <a:pPr marL="0" indent="0">
              <a:buFont typeface="Wingdings 2" charset="0"/>
              <a:buNone/>
            </a:pPr>
            <a:endParaRPr lang="ru-RU" dirty="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endParaRPr lang="ru-RU" dirty="0">
              <a:latin typeface="Constantia" charset="0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219200"/>
          </a:xfrm>
        </p:spPr>
        <p:txBody>
          <a:bodyPr/>
          <a:lstStyle/>
          <a:p>
            <a:pPr algn="ctr">
              <a:defRPr/>
            </a:pPr>
            <a:r>
              <a:rPr lang="ru-RU" sz="4000" b="1" i="1">
                <a:solidFill>
                  <a:srgbClr val="FF0000"/>
                </a:solidFill>
              </a:rPr>
              <a:t>Эволюция графических систем</a:t>
            </a:r>
          </a:p>
        </p:txBody>
      </p:sp>
      <p:pic>
        <p:nvPicPr>
          <p:cNvPr id="33795" name="Изображение 1" descr="Снимок экрана 2016-12-05 в 15.46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08275"/>
            <a:ext cx="8618537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48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183562" cy="10509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700" b="1" i="1" err="1">
                <a:solidFill>
                  <a:srgbClr val="FF0000"/>
                </a:solidFill>
              </a:rPr>
              <a:t>The</a:t>
            </a:r>
            <a:r>
              <a:rPr lang="ru-RU">
                <a:effectLst/>
              </a:rPr>
              <a:t> </a:t>
            </a:r>
            <a:r>
              <a:rPr lang="ru-RU" sz="4700" b="1" i="1" err="1">
                <a:solidFill>
                  <a:srgbClr val="FF0000"/>
                </a:solidFill>
              </a:rPr>
              <a:t>New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+mj-cs"/>
              </a:rPr>
              <a:t> </a:t>
            </a:r>
            <a:r>
              <a:rPr lang="ru-RU" sz="4700" b="1" i="1" err="1">
                <a:solidFill>
                  <a:srgbClr val="FF0000"/>
                </a:solidFill>
              </a:rPr>
              <a:t>York</a:t>
            </a:r>
            <a:r>
              <a:rPr lang="ru-RU" sz="4700" b="1" i="1">
                <a:solidFill>
                  <a:srgbClr val="FF0000"/>
                </a:solidFill>
              </a:rPr>
              <a:t> </a:t>
            </a:r>
            <a:r>
              <a:rPr lang="ru-RU" sz="4700" b="1" i="1" err="1">
                <a:solidFill>
                  <a:srgbClr val="FF0000"/>
                </a:solidFill>
              </a:rPr>
              <a:t>Times</a:t>
            </a:r>
            <a:r>
              <a:rPr sz="4700" b="1" i="1">
                <a:solidFill>
                  <a:srgbClr val="FF0000"/>
                </a:solidFill>
              </a:rPr>
              <a:t> 09.06.2016</a:t>
            </a: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+mj-cs"/>
              </a:rPr>
              <a:t> </a:t>
            </a:r>
            <a:br>
              <a:rPr lang="ru-RU"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  <a:cs typeface="+mj-cs"/>
              </a:rPr>
            </a:br>
            <a:endParaRPr lang="ru-RU">
              <a:effectLst>
                <a:outerShdw blurRad="38100" dist="38100" dir="2700000" algn="tl">
                  <a:srgbClr val="000000"/>
                </a:outerShdw>
              </a:effectLst>
              <a:latin typeface="Verdana" charset="0"/>
              <a:cs typeface="+mj-cs"/>
            </a:endParaRPr>
          </a:p>
        </p:txBody>
      </p:sp>
      <p:pic>
        <p:nvPicPr>
          <p:cNvPr id="14338" name="Содержимое 3" descr="z1D6uSp0o3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35" r="-33267" b="-8911"/>
          <a:stretch>
            <a:fillRect/>
          </a:stretch>
        </p:blipFill>
        <p:spPr>
          <a:xfrm>
            <a:off x="395288" y="1125538"/>
            <a:ext cx="8443912" cy="5567362"/>
          </a:xfrm>
        </p:spPr>
      </p:pic>
    </p:spTree>
    <p:extLst>
      <p:ext uri="{BB962C8B-B14F-4D97-AF65-F5344CB8AC3E}">
        <p14:creationId xmlns:p14="http://schemas.microsoft.com/office/powerpoint/2010/main" val="2035284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нимок экрана 2017-04-18 в 0.32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2" b="51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7481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25" r="-9125"/>
          <a:stretch>
            <a:fillRect/>
          </a:stretch>
        </p:blipFill>
        <p:spPr>
          <a:xfrm>
            <a:off x="-252413" y="620713"/>
            <a:ext cx="9980613" cy="5545137"/>
          </a:xfrm>
        </p:spPr>
      </p:pic>
    </p:spTree>
    <p:extLst>
      <p:ext uri="{BB962C8B-B14F-4D97-AF65-F5344CB8AC3E}">
        <p14:creationId xmlns:p14="http://schemas.microsoft.com/office/powerpoint/2010/main" val="2452592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1"/>
          <p:cNvSpPr>
            <a:spLocks noGrp="1"/>
          </p:cNvSpPr>
          <p:nvPr>
            <p:ph idx="1"/>
          </p:nvPr>
        </p:nvSpPr>
        <p:spPr>
          <a:xfrm>
            <a:off x="199791" y="1600200"/>
            <a:ext cx="8690903" cy="467812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Constantia" charset="0"/>
              </a:rPr>
              <a:t>диффузность</a:t>
            </a:r>
            <a:r>
              <a:rPr lang="ru-RU" dirty="0">
                <a:latin typeface="Constantia" charset="0"/>
              </a:rPr>
              <a:t> рамок подъязыков разных возрастных групп;</a:t>
            </a:r>
          </a:p>
          <a:p>
            <a:r>
              <a:rPr lang="ru-RU" dirty="0">
                <a:latin typeface="Constantia" charset="0"/>
              </a:rPr>
              <a:t>миграция элементов разных подсистем (</a:t>
            </a:r>
            <a:r>
              <a:rPr lang="ru-RU" i="1" dirty="0">
                <a:latin typeface="Constantia" charset="0"/>
              </a:rPr>
              <a:t>З.Ы., </a:t>
            </a:r>
            <a:r>
              <a:rPr lang="ru-RU" i="1" dirty="0" err="1">
                <a:latin typeface="Constantia" charset="0"/>
              </a:rPr>
              <a:t>лол</a:t>
            </a:r>
            <a:r>
              <a:rPr lang="ru-RU" i="1" dirty="0">
                <a:latin typeface="Constantia" charset="0"/>
              </a:rPr>
              <a:t>, </a:t>
            </a:r>
            <a:r>
              <a:rPr lang="ru-RU" i="1" dirty="0" err="1">
                <a:latin typeface="Constantia" charset="0"/>
              </a:rPr>
              <a:t>няшка</a:t>
            </a:r>
            <a:r>
              <a:rPr lang="ru-RU" i="1" dirty="0">
                <a:latin typeface="Constantia" charset="0"/>
              </a:rPr>
              <a:t>, </a:t>
            </a:r>
            <a:r>
              <a:rPr lang="ru-RU" i="1" dirty="0" err="1">
                <a:latin typeface="Constantia" charset="0"/>
              </a:rPr>
              <a:t>красавчег</a:t>
            </a:r>
            <a:r>
              <a:rPr lang="ru-RU" i="1" dirty="0">
                <a:latin typeface="Constantia" charset="0"/>
              </a:rPr>
              <a:t>, </a:t>
            </a:r>
            <a:r>
              <a:rPr lang="ru-RU" i="1" dirty="0" err="1">
                <a:latin typeface="Constantia" charset="0"/>
              </a:rPr>
              <a:t>бо</a:t>
            </a:r>
            <a:r>
              <a:rPr lang="ru-RU" i="1" dirty="0">
                <a:latin typeface="Constantia" charset="0"/>
              </a:rPr>
              <a:t>(а)</a:t>
            </a:r>
            <a:r>
              <a:rPr lang="ru-RU" i="1" dirty="0" err="1" smtClean="0">
                <a:latin typeface="Constantia" charset="0"/>
              </a:rPr>
              <a:t>ян</a:t>
            </a:r>
            <a:r>
              <a:rPr lang="ru-RU" dirty="0" smtClean="0">
                <a:latin typeface="Constantia" charset="0"/>
              </a:rPr>
              <a:t>)</a:t>
            </a:r>
            <a:r>
              <a:rPr lang="ru-RU" dirty="0">
                <a:latin typeface="Constantia" charset="0"/>
              </a:rPr>
              <a:t>;</a:t>
            </a:r>
          </a:p>
          <a:p>
            <a:r>
              <a:rPr lang="ru-RU" dirty="0">
                <a:latin typeface="Constantia" charset="0"/>
              </a:rPr>
              <a:t>активное словообразование (</a:t>
            </a:r>
            <a:r>
              <a:rPr lang="ru-RU" i="1" dirty="0" err="1">
                <a:latin typeface="Constantia" charset="0"/>
              </a:rPr>
              <a:t>котэ</a:t>
            </a:r>
            <a:r>
              <a:rPr lang="ru-RU" i="1" dirty="0">
                <a:latin typeface="Constantia" charset="0"/>
              </a:rPr>
              <a:t>, </a:t>
            </a:r>
            <a:r>
              <a:rPr lang="ru-RU" i="1" dirty="0" err="1" smtClean="0">
                <a:latin typeface="Constantia" charset="0"/>
              </a:rPr>
              <a:t>февралик</a:t>
            </a:r>
            <a:r>
              <a:rPr lang="ru-RU" dirty="0" smtClean="0">
                <a:latin typeface="Constantia" charset="0"/>
              </a:rPr>
              <a:t>)</a:t>
            </a:r>
            <a:r>
              <a:rPr lang="ru-RU" dirty="0">
                <a:latin typeface="Constantia" charset="0"/>
              </a:rPr>
              <a:t>;</a:t>
            </a:r>
          </a:p>
          <a:p>
            <a:r>
              <a:rPr lang="ru-RU" dirty="0" err="1">
                <a:latin typeface="Constantia" charset="0"/>
              </a:rPr>
              <a:t>эрративы</a:t>
            </a:r>
            <a:r>
              <a:rPr lang="ru-RU" dirty="0">
                <a:latin typeface="Constantia" charset="0"/>
              </a:rPr>
              <a:t> (типа </a:t>
            </a:r>
            <a:r>
              <a:rPr lang="ru-RU" i="1" dirty="0" err="1">
                <a:latin typeface="Constantia" charset="0"/>
              </a:rPr>
              <a:t>медвед</a:t>
            </a:r>
            <a:r>
              <a:rPr lang="ru-RU" i="1" dirty="0">
                <a:latin typeface="Constantia" charset="0"/>
              </a:rPr>
              <a:t>, </a:t>
            </a:r>
            <a:r>
              <a:rPr lang="ru-RU" i="1" dirty="0" err="1">
                <a:latin typeface="Constantia" charset="0"/>
              </a:rPr>
              <a:t>превед</a:t>
            </a:r>
            <a:r>
              <a:rPr lang="ru-RU" dirty="0">
                <a:latin typeface="Constantia" charset="0"/>
              </a:rPr>
              <a:t>);</a:t>
            </a:r>
          </a:p>
          <a:p>
            <a:r>
              <a:rPr lang="ru-RU" dirty="0" err="1">
                <a:latin typeface="Constantia" charset="0"/>
              </a:rPr>
              <a:t>графоны</a:t>
            </a:r>
            <a:r>
              <a:rPr lang="ru-RU" dirty="0">
                <a:latin typeface="Constantia" charset="0"/>
              </a:rPr>
              <a:t> (типа </a:t>
            </a:r>
            <a:r>
              <a:rPr lang="ru-RU" i="1" dirty="0" err="1">
                <a:latin typeface="Constantia" charset="0"/>
              </a:rPr>
              <a:t>щас</a:t>
            </a:r>
            <a:r>
              <a:rPr lang="ru-RU" i="1" dirty="0">
                <a:latin typeface="Constantia" charset="0"/>
              </a:rPr>
              <a:t>, про100</a:t>
            </a:r>
            <a:r>
              <a:rPr lang="ru-RU" dirty="0">
                <a:latin typeface="Constantia" charset="0"/>
              </a:rPr>
              <a:t>);</a:t>
            </a:r>
          </a:p>
          <a:p>
            <a:r>
              <a:rPr lang="ru-RU" dirty="0">
                <a:latin typeface="Constantia" charset="0"/>
              </a:rPr>
              <a:t>игровое начало;</a:t>
            </a:r>
          </a:p>
          <a:p>
            <a:r>
              <a:rPr lang="ru-RU" dirty="0">
                <a:latin typeface="Constantia" charset="0"/>
              </a:rPr>
              <a:t>высокая степень экспрессивности. </a:t>
            </a: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i="1" smtClean="0">
                <a:solidFill>
                  <a:srgbClr val="FF0000"/>
                </a:solidFill>
              </a:rPr>
              <a:t>Конвергенция</a:t>
            </a:r>
            <a:r>
              <a:rPr b="1" i="1" smtClean="0">
                <a:solidFill>
                  <a:srgbClr val="FF0000"/>
                </a:solidFill>
              </a:rPr>
              <a:t> </a:t>
            </a:r>
            <a:r>
              <a:rPr lang="ru-RU" b="1" i="1" smtClean="0">
                <a:solidFill>
                  <a:srgbClr val="FF0000"/>
                </a:solidFill>
              </a:rPr>
              <a:t>русского </a:t>
            </a:r>
            <a:br>
              <a:rPr lang="ru-RU" b="1" i="1" smtClean="0">
                <a:solidFill>
                  <a:srgbClr val="FF0000"/>
                </a:solidFill>
              </a:rPr>
            </a:br>
            <a:r>
              <a:rPr lang="ru-RU" b="1" i="1" smtClean="0">
                <a:solidFill>
                  <a:srgbClr val="FF0000"/>
                </a:solidFill>
              </a:rPr>
              <a:t>«интернет-языка»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13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Изображение 2" descr="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3" y="74613"/>
            <a:ext cx="27940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2" name="Изображение 3" descr="RUS_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01600"/>
            <a:ext cx="28638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Изображение 2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84138"/>
            <a:ext cx="2794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Изображение 4" descr="imgr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3530600"/>
            <a:ext cx="24511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750823"/>
      </p:ext>
    </p:extLst>
  </p:cSld>
  <p:clrMapOvr>
    <a:masterClrMapping/>
  </p:clrMapOvr>
  <p:transition xmlns:p14="http://schemas.microsoft.com/office/powerpoint/2010/main"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Содержимое 3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999" r="-75999"/>
          <a:stretch>
            <a:fillRect/>
          </a:stretch>
        </p:blipFill>
        <p:spPr>
          <a:xfrm>
            <a:off x="-2268538" y="1628775"/>
            <a:ext cx="8229601" cy="4572000"/>
          </a:xfrm>
        </p:spPr>
      </p:pic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4000" b="1" smtClean="0">
                <a:solidFill>
                  <a:srgbClr val="FF0000"/>
                </a:solidFill>
              </a:rPr>
              <a:t>Русский язык. Школьный энциклопедический словарь</a:t>
            </a:r>
            <a:endParaRPr lang="ru-RU" sz="4000">
              <a:solidFill>
                <a:srgbClr val="FF0000"/>
              </a:solidFill>
            </a:endParaRP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4211638" y="1628775"/>
            <a:ext cx="41052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kumimoji="0" lang="ru-RU"/>
              <a:t>Русский язык. Школьный энциклопедический словарь / Под. ред. С. В. Друговейко-Должанской, Д. Н. Чердакова. СПб.: СПбГУ, 2013. 584 с.</a:t>
            </a:r>
          </a:p>
          <a:p>
            <a:endParaRPr kumimoji="0" lang="ru-RU"/>
          </a:p>
          <a:p>
            <a:r>
              <a:rPr kumimoji="0" lang="en-US"/>
              <a:t>http://rusdictionary.ru/</a:t>
            </a:r>
            <a:endParaRPr kumimoji="0" lang="ru-RU"/>
          </a:p>
        </p:txBody>
      </p:sp>
    </p:spTree>
    <p:extLst>
      <p:ext uri="{BB962C8B-B14F-4D97-AF65-F5344CB8AC3E}">
        <p14:creationId xmlns:p14="http://schemas.microsoft.com/office/powerpoint/2010/main" val="434555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Содержимое 1"/>
          <p:cNvSpPr>
            <a:spLocks noGrp="1"/>
          </p:cNvSpPr>
          <p:nvPr>
            <p:ph idx="1"/>
          </p:nvPr>
        </p:nvSpPr>
        <p:spPr>
          <a:xfrm>
            <a:off x="179388" y="1341438"/>
            <a:ext cx="8964612" cy="5256212"/>
          </a:xfrm>
        </p:spPr>
        <p:txBody>
          <a:bodyPr/>
          <a:lstStyle/>
          <a:p>
            <a:pPr marL="0" indent="0">
              <a:buFont typeface="Wingdings 2" charset="0"/>
              <a:buNone/>
            </a:pPr>
            <a:r>
              <a:rPr lang="ru-RU" sz="2800">
                <a:latin typeface="Constantia" charset="0"/>
              </a:rPr>
              <a:t>— свыше 600 авторских статей;</a:t>
            </a:r>
          </a:p>
          <a:p>
            <a:pPr marL="0" indent="0">
              <a:buFont typeface="Wingdings 2" charset="0"/>
              <a:buNone/>
            </a:pPr>
            <a:r>
              <a:rPr lang="ru-RU" sz="2800">
                <a:latin typeface="Constantia" charset="0"/>
              </a:rPr>
              <a:t>—  описание около 2000 лингвистических понятий;</a:t>
            </a:r>
          </a:p>
          <a:p>
            <a:pPr marL="0" indent="0">
              <a:buFont typeface="Wingdings 2" charset="0"/>
              <a:buNone/>
            </a:pPr>
            <a:r>
              <a:rPr lang="ru-RU" sz="2800">
                <a:latin typeface="Constantia" charset="0"/>
              </a:rPr>
              <a:t>— информация нормативно-регламентирующего характера («Лексическая норма»; «Произносительная норма» и т. д.);</a:t>
            </a:r>
          </a:p>
          <a:p>
            <a:pPr marL="0" indent="0">
              <a:buFont typeface="Wingdings 2" charset="0"/>
              <a:buNone/>
            </a:pPr>
            <a:r>
              <a:rPr lang="ru-RU" sz="2800">
                <a:latin typeface="Constantia" charset="0"/>
              </a:rPr>
              <a:t>— дополнительные научно-популярные очерки;</a:t>
            </a:r>
          </a:p>
          <a:p>
            <a:pPr marL="0" indent="0">
              <a:buFont typeface="Wingdings 2" charset="0"/>
              <a:buNone/>
            </a:pPr>
            <a:r>
              <a:rPr lang="ru-RU" sz="2800">
                <a:latin typeface="Constantia" charset="0"/>
              </a:rPr>
              <a:t>— распределение статей по трем указателям: 1) алфавитному, 2) авторскому, 3) тематическому;</a:t>
            </a:r>
          </a:p>
          <a:p>
            <a:pPr marL="0" indent="0">
              <a:buFont typeface="Wingdings 2" charset="0"/>
              <a:buNone/>
            </a:pPr>
            <a:r>
              <a:rPr lang="ru-RU" sz="2800">
                <a:latin typeface="Constantia" charset="0"/>
              </a:rPr>
              <a:t>— отдельный терминологический указатель</a:t>
            </a:r>
            <a:r>
              <a:rPr lang="en-US" sz="2800">
                <a:latin typeface="Constantia" charset="0"/>
              </a:rPr>
              <a:t>.</a:t>
            </a:r>
            <a:endParaRPr lang="ru-RU" sz="2800">
              <a:latin typeface="Constantia" charset="0"/>
            </a:endParaRPr>
          </a:p>
          <a:p>
            <a:pPr marL="0" indent="0">
              <a:buFont typeface="Wingdings 2" charset="0"/>
              <a:buNone/>
            </a:pPr>
            <a:endParaRPr lang="ru-RU">
              <a:latin typeface="Constantia" charset="0"/>
            </a:endParaRP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Русский</a:t>
            </a:r>
            <a:r>
              <a:rPr lang="ru-RU" sz="4000" b="1" dirty="0" smtClean="0"/>
              <a:t> </a:t>
            </a:r>
            <a:r>
              <a:rPr lang="ru-RU" sz="4000" b="1" dirty="0">
                <a:solidFill>
                  <a:srgbClr val="FF0000"/>
                </a:solidFill>
              </a:rPr>
              <a:t>язык. Школьный энциклопедический </a:t>
            </a:r>
            <a:r>
              <a:rPr lang="ru-RU" sz="4000" b="1" dirty="0" smtClean="0">
                <a:solidFill>
                  <a:srgbClr val="FF0000"/>
                </a:solidFill>
              </a:rPr>
              <a:t>словарь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040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Содержимое 3" descr="Снимок экрана 2014-09-23 в 15.12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86" r="-28586"/>
          <a:stretch>
            <a:fillRect/>
          </a:stretch>
        </p:blipFill>
        <p:spPr>
          <a:xfrm>
            <a:off x="-900113" y="333375"/>
            <a:ext cx="10885488" cy="6048375"/>
          </a:xfrm>
        </p:spPr>
      </p:pic>
    </p:spTree>
    <p:extLst>
      <p:ext uri="{BB962C8B-B14F-4D97-AF65-F5344CB8AC3E}">
        <p14:creationId xmlns:p14="http://schemas.microsoft.com/office/powerpoint/2010/main" val="1396577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7375" y="428625"/>
            <a:ext cx="5541963" cy="5541963"/>
          </a:xfrm>
          <a:noFill/>
        </p:spPr>
      </p:pic>
    </p:spTree>
    <p:extLst>
      <p:ext uri="{BB962C8B-B14F-4D97-AF65-F5344CB8AC3E}">
        <p14:creationId xmlns:p14="http://schemas.microsoft.com/office/powerpoint/2010/main" val="6563187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500"/>
            <a:ext cx="8229600" cy="552450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90000"/>
              </a:lnSpc>
              <a:buFont typeface="Wingdings 2" charset="0"/>
              <a:buNone/>
              <a:defRPr/>
            </a:pPr>
            <a:endParaRPr kumimoji="0" lang="ru-RU" sz="6000" dirty="0">
              <a:latin typeface="Constantia" charset="0"/>
            </a:endParaRPr>
          </a:p>
          <a:p>
            <a:pPr algn="ctr" eaLnBrk="1" hangingPunct="1">
              <a:lnSpc>
                <a:spcPct val="90000"/>
              </a:lnSpc>
              <a:buFont typeface="Wingdings 2" charset="0"/>
              <a:buNone/>
              <a:defRPr/>
            </a:pPr>
            <a:r>
              <a:rPr kumimoji="0" lang="ru-RU" sz="6000" dirty="0">
                <a:effectLst>
                  <a:outerShdw blurRad="38100" dist="38100" dir="2700000" algn="tl">
                    <a:srgbClr val="444D26"/>
                  </a:outerShdw>
                </a:effectLst>
                <a:latin typeface="Constantia" charset="0"/>
              </a:rPr>
              <a:t>Спасибо </a:t>
            </a:r>
          </a:p>
          <a:p>
            <a:pPr algn="ctr" eaLnBrk="1" hangingPunct="1">
              <a:lnSpc>
                <a:spcPct val="90000"/>
              </a:lnSpc>
              <a:buFont typeface="Wingdings 2" charset="0"/>
              <a:buNone/>
              <a:defRPr/>
            </a:pPr>
            <a:r>
              <a:rPr kumimoji="0" lang="ru-RU" sz="6000" dirty="0">
                <a:effectLst>
                  <a:outerShdw blurRad="38100" dist="38100" dir="2700000" algn="tl">
                    <a:srgbClr val="444D26"/>
                  </a:outerShdw>
                </a:effectLst>
                <a:latin typeface="Constantia" charset="0"/>
              </a:rPr>
              <a:t>за внимание!</a:t>
            </a:r>
          </a:p>
          <a:p>
            <a:pPr algn="ctr" eaLnBrk="1" hangingPunct="1">
              <a:lnSpc>
                <a:spcPct val="90000"/>
              </a:lnSpc>
              <a:buFont typeface="Wingdings 2" charset="0"/>
              <a:buNone/>
              <a:defRPr/>
            </a:pPr>
            <a:endParaRPr kumimoji="0" lang="ru-RU" sz="6000" dirty="0">
              <a:effectLst>
                <a:outerShdw blurRad="38100" dist="38100" dir="2700000" algn="tl">
                  <a:srgbClr val="444D26"/>
                </a:outerShdw>
              </a:effectLst>
              <a:latin typeface="Constantia" charset="0"/>
            </a:endParaRPr>
          </a:p>
          <a:p>
            <a:pPr algn="ctr" eaLnBrk="1" hangingPunct="1">
              <a:lnSpc>
                <a:spcPct val="90000"/>
              </a:lnSpc>
              <a:buFont typeface="Wingdings 2" charset="0"/>
              <a:buNone/>
              <a:defRPr/>
            </a:pPr>
            <a:endParaRPr kumimoji="0" lang="ru-RU" sz="6000" dirty="0">
              <a:effectLst>
                <a:outerShdw blurRad="38100" dist="38100" dir="2700000" algn="tl">
                  <a:srgbClr val="444D26"/>
                </a:outerShdw>
              </a:effectLst>
              <a:latin typeface="Constantia" charset="0"/>
            </a:endParaRPr>
          </a:p>
          <a:p>
            <a:pPr algn="ctr" eaLnBrk="1" hangingPunct="1">
              <a:lnSpc>
                <a:spcPct val="90000"/>
              </a:lnSpc>
              <a:buFont typeface="Wingdings 2" charset="0"/>
              <a:buNone/>
              <a:defRPr/>
            </a:pPr>
            <a:r>
              <a:rPr kumimoji="0" lang="en-US" sz="60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Constantia" charset="0"/>
                <a:hlinkClick r:id="rId2"/>
              </a:rPr>
              <a:t>valef</a:t>
            </a:r>
            <a:r>
              <a:rPr lang="en-US" sz="6000" dirty="0">
                <a:effectLst>
                  <a:outerShdw blurRad="38100" dist="38100" dir="2700000" algn="tl">
                    <a:srgbClr val="444D26"/>
                  </a:outerShdw>
                </a:effectLst>
                <a:latin typeface="Constantia" charset="0"/>
                <a:hlinkClick r:id="rId2"/>
              </a:rPr>
              <a:t>u</a:t>
            </a:r>
            <a:r>
              <a:rPr kumimoji="0" lang="en-US" sz="60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Constantia" charset="0"/>
                <a:hlinkClick r:id="rId2"/>
              </a:rPr>
              <a:t>@yandex.ru</a:t>
            </a:r>
            <a:r>
              <a:rPr kumimoji="0" lang="en-US" sz="6000" dirty="0" smtClean="0">
                <a:effectLst>
                  <a:outerShdw blurRad="38100" dist="38100" dir="2700000" algn="tl">
                    <a:srgbClr val="444D26"/>
                  </a:outerShdw>
                </a:effectLst>
                <a:latin typeface="Constantia" charset="0"/>
              </a:rPr>
              <a:t> </a:t>
            </a:r>
            <a:endParaRPr kumimoji="0" lang="ru-RU" sz="6000" dirty="0">
              <a:effectLst>
                <a:outerShdw blurRad="38100" dist="38100" dir="2700000" algn="tl">
                  <a:srgbClr val="444D26"/>
                </a:outerShdw>
              </a:effectLst>
              <a:latin typeface="Constant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6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kumimoji="0" lang="ru-RU" smtClean="0">
              <a:ea typeface="+mn-ea"/>
              <a:cs typeface="+mn-cs"/>
            </a:endParaRPr>
          </a:p>
        </p:txBody>
      </p:sp>
      <p:pic>
        <p:nvPicPr>
          <p:cNvPr id="18434" name="Изображение 4" descr="Sc40sXFNd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538"/>
            <a:ext cx="91440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2882900" y="455613"/>
            <a:ext cx="30323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>
              <a:defRPr/>
            </a:pPr>
            <a:r>
              <a:rPr lang="en-US" sz="4800" b="1" i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ＭＳ Ｐゴシック" charset="0"/>
                <a:cs typeface="ＭＳ Ｐゴシック" charset="0"/>
              </a:rPr>
              <a:t>02.02.2017</a:t>
            </a:r>
            <a:endParaRPr lang="ru-RU" sz="4800" b="1" i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67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1"/>
          <p:cNvSpPr>
            <a:spLocks noGrp="1"/>
          </p:cNvSpPr>
          <p:nvPr>
            <p:ph idx="1"/>
          </p:nvPr>
        </p:nvSpPr>
        <p:spPr>
          <a:xfrm>
            <a:off x="250825" y="1412875"/>
            <a:ext cx="8572500" cy="4572000"/>
          </a:xfrm>
        </p:spPr>
        <p:txBody>
          <a:bodyPr>
            <a:normAutofit lnSpcReduction="10000"/>
          </a:bodyPr>
          <a:lstStyle/>
          <a:p>
            <a:pPr marL="0" indent="273050" algn="just">
              <a:lnSpc>
                <a:spcPct val="150000"/>
              </a:lnSpc>
              <a:spcBef>
                <a:spcPct val="0"/>
              </a:spcBef>
            </a:pPr>
            <a:r>
              <a:rPr kumimoji="0" lang="ru-RU" sz="2500" b="1">
                <a:latin typeface="Times New Roman" charset="0"/>
                <a:cs typeface="Times New Roman" charset="0"/>
              </a:rPr>
              <a:t>коммуникативная</a:t>
            </a:r>
            <a:r>
              <a:rPr kumimoji="0" lang="ru-RU" sz="2500">
                <a:latin typeface="Times New Roman" charset="0"/>
                <a:cs typeface="Times New Roman" charset="0"/>
              </a:rPr>
              <a:t> (электронная почта; чаты, конференции, форумы; социальные сети, живые журналы, твиттер, инстаграм и т. д.); </a:t>
            </a:r>
          </a:p>
          <a:p>
            <a:pPr marL="0" indent="273050" algn="just">
              <a:lnSpc>
                <a:spcPct val="150000"/>
              </a:lnSpc>
              <a:spcBef>
                <a:spcPct val="0"/>
              </a:spcBef>
            </a:pPr>
            <a:r>
              <a:rPr kumimoji="0" lang="ru-RU" sz="2500" b="1">
                <a:latin typeface="Times New Roman" charset="0"/>
                <a:cs typeface="Times New Roman" charset="0"/>
              </a:rPr>
              <a:t>познавательная</a:t>
            </a:r>
            <a:r>
              <a:rPr kumimoji="0" lang="ru-RU" sz="2500">
                <a:latin typeface="Times New Roman" charset="0"/>
                <a:cs typeface="Times New Roman" charset="0"/>
              </a:rPr>
              <a:t> (чтение прессы, знакомство с новостями, поиск конкретной информации, дистантное образование (</a:t>
            </a:r>
            <a:r>
              <a:rPr kumimoji="0" lang="en-US" sz="2500">
                <a:latin typeface="Times New Roman" charset="0"/>
                <a:cs typeface="Times New Roman" charset="0"/>
              </a:rPr>
              <a:t>e</a:t>
            </a:r>
            <a:r>
              <a:rPr kumimoji="0" lang="ru-RU" sz="2500">
                <a:latin typeface="Times New Roman" charset="0"/>
                <a:cs typeface="Times New Roman" charset="0"/>
              </a:rPr>
              <a:t>-</a:t>
            </a:r>
            <a:r>
              <a:rPr kumimoji="0" lang="en-US" sz="2500">
                <a:latin typeface="Times New Roman" charset="0"/>
                <a:cs typeface="Times New Roman" charset="0"/>
              </a:rPr>
              <a:t>learning), </a:t>
            </a:r>
            <a:r>
              <a:rPr kumimoji="0" lang="ru-RU" sz="2500">
                <a:latin typeface="Times New Roman" charset="0"/>
                <a:cs typeface="Times New Roman" charset="0"/>
              </a:rPr>
              <a:t> чтение художественной литературы и т. д.); </a:t>
            </a:r>
          </a:p>
          <a:p>
            <a:pPr marL="0" indent="273050" algn="just">
              <a:lnSpc>
                <a:spcPct val="150000"/>
              </a:lnSpc>
              <a:spcBef>
                <a:spcPct val="0"/>
              </a:spcBef>
            </a:pPr>
            <a:r>
              <a:rPr kumimoji="0" lang="ru-RU" sz="2500" b="1">
                <a:latin typeface="Times New Roman" charset="0"/>
                <a:cs typeface="Times New Roman" charset="0"/>
              </a:rPr>
              <a:t>игровая</a:t>
            </a:r>
            <a:r>
              <a:rPr kumimoji="0" lang="ru-RU" sz="2500">
                <a:latin typeface="Times New Roman" charset="0"/>
                <a:cs typeface="Times New Roman" charset="0"/>
              </a:rPr>
              <a:t> (игры традиционные и компьютерные, групповые ролевые игры и т. д.).</a:t>
            </a:r>
          </a:p>
        </p:txBody>
      </p:sp>
      <p:sp>
        <p:nvSpPr>
          <p:cNvPr id="19458" name="Заголовок 2"/>
          <p:cNvSpPr>
            <a:spLocks noGrp="1"/>
          </p:cNvSpPr>
          <p:nvPr>
            <p:ph type="title"/>
          </p:nvPr>
        </p:nvSpPr>
        <p:spPr>
          <a:xfrm>
            <a:off x="100013" y="274638"/>
            <a:ext cx="8932862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700" b="1" i="1">
                <a:solidFill>
                  <a:srgbClr val="FF0000"/>
                </a:solidFill>
              </a:rPr>
              <a:t>Три основные потребности </a:t>
            </a:r>
            <a:br>
              <a:rPr lang="ru-RU" sz="4700" b="1" i="1">
                <a:solidFill>
                  <a:srgbClr val="FF0000"/>
                </a:solidFill>
              </a:rPr>
            </a:br>
            <a:r>
              <a:rPr lang="ru-RU" sz="4700" b="1" i="1">
                <a:solidFill>
                  <a:srgbClr val="FF0000"/>
                </a:solidFill>
              </a:rPr>
              <a:t>человека в интернете</a:t>
            </a:r>
            <a:r>
              <a:rPr kumimoji="0" lang="ru-RU" b="1" i="1">
                <a:latin typeface="Times New Roman" charset="0"/>
                <a:cs typeface="Times New Roman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0522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1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4572000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ru-RU" dirty="0">
                <a:latin typeface="Constantia" charset="0"/>
              </a:rPr>
              <a:t>русский язык в интернете</a:t>
            </a:r>
            <a:r>
              <a:rPr lang="ru-RU" dirty="0" smtClean="0">
                <a:latin typeface="Constantia" charset="0"/>
              </a:rPr>
              <a:t>;</a:t>
            </a:r>
          </a:p>
          <a:p>
            <a:pPr marL="0" indent="0">
              <a:lnSpc>
                <a:spcPct val="150000"/>
              </a:lnSpc>
              <a:buFont typeface="Wingdings 2" charset="0"/>
              <a:buNone/>
              <a:defRPr/>
            </a:pPr>
            <a:endParaRPr lang="ru-RU" dirty="0">
              <a:latin typeface="Constantia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dirty="0">
                <a:latin typeface="Constantia" charset="0"/>
              </a:rPr>
              <a:t>русский язык </a:t>
            </a:r>
            <a:r>
              <a:rPr lang="ru-RU" dirty="0" smtClean="0">
                <a:latin typeface="Constantia" charset="0"/>
              </a:rPr>
              <a:t>интернета</a:t>
            </a:r>
            <a:r>
              <a:rPr lang="ru-RU" dirty="0">
                <a:latin typeface="Constantia" charset="0"/>
              </a:rPr>
              <a:t>.</a:t>
            </a:r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i="1">
                <a:solidFill>
                  <a:srgbClr val="FF0000"/>
                </a:solidFill>
              </a:rPr>
              <a:t>Русский язык в интернете</a:t>
            </a:r>
          </a:p>
        </p:txBody>
      </p:sp>
    </p:spTree>
    <p:extLst>
      <p:ext uri="{BB962C8B-B14F-4D97-AF65-F5344CB8AC3E}">
        <p14:creationId xmlns:p14="http://schemas.microsoft.com/office/powerpoint/2010/main" val="176838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Изображение 1" descr="Снимок экрана 2016-03-22 в 17.39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9275"/>
            <a:ext cx="884555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199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183562" cy="1035050"/>
          </a:xfrm>
        </p:spPr>
        <p:txBody>
          <a:bodyPr/>
          <a:lstStyle/>
          <a:p>
            <a:pPr algn="ctr" eaLnBrk="1" hangingPunct="1">
              <a:defRPr/>
            </a:pPr>
            <a:r>
              <a:rPr sz="4000" b="1" i="1">
                <a:solidFill>
                  <a:srgbClr val="FF0000"/>
                </a:solidFill>
              </a:rPr>
              <a:t>W3Techs Logo</a:t>
            </a:r>
          </a:p>
        </p:txBody>
      </p:sp>
      <p:pic>
        <p:nvPicPr>
          <p:cNvPr id="19458" name="Содержимое 5" descr="Снимок экрана 2016-03-22 в 17.46.2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14" r="-19214"/>
          <a:stretch>
            <a:fillRect/>
          </a:stretch>
        </p:blipFill>
        <p:spPr>
          <a:xfrm>
            <a:off x="-261938" y="1125538"/>
            <a:ext cx="9463088" cy="5256212"/>
          </a:xfrm>
        </p:spPr>
      </p:pic>
    </p:spTree>
    <p:extLst>
      <p:ext uri="{BB962C8B-B14F-4D97-AF65-F5344CB8AC3E}">
        <p14:creationId xmlns:p14="http://schemas.microsoft.com/office/powerpoint/2010/main" val="4273611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 smtClean="0"/>
              <a:t>Всего в мире около </a:t>
            </a:r>
            <a:r>
              <a:rPr lang="ru-RU" dirty="0"/>
              <a:t>7 100 живых языков (90% - менее 100.000 человек</a:t>
            </a:r>
            <a:r>
              <a:rPr lang="ru-RU" dirty="0" smtClean="0"/>
              <a:t>).</a:t>
            </a:r>
          </a:p>
          <a:p>
            <a:pPr marL="0" indent="0">
              <a:buFont typeface="Wingdings 2" charset="0"/>
              <a:buNone/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1 519 живых языков </a:t>
            </a:r>
            <a:r>
              <a:rPr lang="ru-RU" dirty="0" smtClean="0"/>
              <a:t>в состоянии риска </a:t>
            </a:r>
            <a:r>
              <a:rPr lang="ru-RU" dirty="0"/>
              <a:t>вымирания, 915 реально исчезают (</a:t>
            </a:r>
            <a:r>
              <a:rPr lang="ru-RU" dirty="0" err="1"/>
              <a:t>Ethnologue</a:t>
            </a:r>
            <a:r>
              <a:rPr lang="ru-RU" dirty="0"/>
              <a:t>).</a:t>
            </a:r>
            <a:br>
              <a:rPr lang="ru-RU" dirty="0"/>
            </a:br>
            <a:endParaRPr lang="ru-RU" dirty="0"/>
          </a:p>
          <a:p>
            <a:pPr>
              <a:defRPr/>
            </a:pPr>
            <a:r>
              <a:rPr lang="ru-RU" dirty="0"/>
              <a:t>По данным ООН, в </a:t>
            </a:r>
            <a:r>
              <a:rPr lang="ru-RU" dirty="0" err="1"/>
              <a:t>онлайне</a:t>
            </a:r>
            <a:r>
              <a:rPr lang="ru-RU" dirty="0"/>
              <a:t> используется всего 500 языков, поиск </a:t>
            </a:r>
            <a:r>
              <a:rPr lang="ru-RU" dirty="0" err="1"/>
              <a:t>Google</a:t>
            </a:r>
            <a:r>
              <a:rPr lang="ru-RU" dirty="0"/>
              <a:t> поддерживает 348, </a:t>
            </a:r>
            <a:r>
              <a:rPr lang="ru-RU" dirty="0" err="1" smtClean="0"/>
              <a:t>Facebook</a:t>
            </a:r>
            <a:r>
              <a:rPr lang="ru-RU" dirty="0" smtClean="0"/>
              <a:t> </a:t>
            </a:r>
            <a:r>
              <a:rPr lang="ru-RU" dirty="0"/>
              <a:t>80, </a:t>
            </a:r>
            <a:r>
              <a:rPr lang="ru-RU" dirty="0" err="1"/>
              <a:t>Twitter</a:t>
            </a:r>
            <a:r>
              <a:rPr lang="ru-RU" dirty="0"/>
              <a:t> 28, а </a:t>
            </a:r>
            <a:r>
              <a:rPr lang="ru-RU" dirty="0" err="1"/>
              <a:t>LinkedIn</a:t>
            </a:r>
            <a:r>
              <a:rPr lang="ru-RU" dirty="0"/>
              <a:t> 24.</a:t>
            </a:r>
          </a:p>
          <a:p>
            <a:pPr marL="0" indent="0">
              <a:buFont typeface="Wingdings 2" charset="0"/>
              <a:buNone/>
              <a:defRPr/>
            </a:pP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4000" b="1" i="1">
                <a:solidFill>
                  <a:srgbClr val="FF0000"/>
                </a:solidFill>
              </a:rPr>
              <a:t>Языки</a:t>
            </a:r>
            <a:r>
              <a:rPr lang="ru-RU" smtClean="0"/>
              <a:t> </a:t>
            </a:r>
            <a:r>
              <a:rPr lang="ru-RU" sz="4000" b="1" i="1">
                <a:solidFill>
                  <a:srgbClr val="FF0000"/>
                </a:solidFill>
              </a:rPr>
              <a:t>в интернете</a:t>
            </a:r>
          </a:p>
        </p:txBody>
      </p:sp>
    </p:spTree>
    <p:extLst>
      <p:ext uri="{BB962C8B-B14F-4D97-AF65-F5344CB8AC3E}">
        <p14:creationId xmlns:p14="http://schemas.microsoft.com/office/powerpoint/2010/main" val="1787878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850" y="981075"/>
            <a:ext cx="8569325" cy="4572000"/>
          </a:xfrm>
        </p:spPr>
        <p:txBody>
          <a:bodyPr>
            <a:normAutofit fontScale="85000" lnSpcReduction="20000"/>
          </a:bodyPr>
          <a:lstStyle/>
          <a:p>
            <a:pPr algn="just">
              <a:defRPr/>
            </a:pPr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1</a:t>
            </a:r>
            <a:r>
              <a:rPr lang="ru-RU" dirty="0" smtClean="0"/>
              <a:t> </a:t>
            </a:r>
            <a:r>
              <a:rPr lang="ru-RU" dirty="0"/>
              <a:t>декабря </a:t>
            </a:r>
            <a:r>
              <a:rPr lang="ru-RU" dirty="0" smtClean="0"/>
              <a:t>2016 </a:t>
            </a:r>
            <a:r>
              <a:rPr lang="ru-RU" dirty="0"/>
              <a:t>года существует </a:t>
            </a:r>
            <a:r>
              <a:rPr lang="ru-RU" dirty="0" smtClean="0"/>
              <a:t>295</a:t>
            </a:r>
            <a:r>
              <a:rPr lang="ru-RU" dirty="0"/>
              <a:t> </a:t>
            </a:r>
            <a:r>
              <a:rPr lang="ru-RU" b="1" dirty="0"/>
              <a:t>языковых разделов </a:t>
            </a:r>
            <a:r>
              <a:rPr lang="ru-RU" dirty="0"/>
              <a:t> (из которых </a:t>
            </a:r>
            <a:r>
              <a:rPr lang="ru-RU" dirty="0" smtClean="0"/>
              <a:t>284 </a:t>
            </a:r>
            <a:r>
              <a:rPr lang="ru-RU" dirty="0"/>
              <a:t>активны, 11 заблокированы</a:t>
            </a:r>
            <a:r>
              <a:rPr lang="ru-RU" dirty="0" smtClean="0"/>
              <a:t>). </a:t>
            </a:r>
            <a:r>
              <a:rPr lang="ru-RU" dirty="0"/>
              <a:t>Из активных разделов </a:t>
            </a:r>
            <a:r>
              <a:rPr lang="ru-RU" dirty="0" smtClean="0"/>
              <a:t>6 </a:t>
            </a:r>
            <a:r>
              <a:rPr lang="ru-RU" dirty="0"/>
              <a:t>содержат более полутора миллионов статей, </a:t>
            </a:r>
            <a:r>
              <a:rPr lang="ru-RU" dirty="0" smtClean="0"/>
              <a:t>13</a:t>
            </a:r>
            <a:r>
              <a:rPr lang="en-US" dirty="0" smtClean="0"/>
              <a:t> </a:t>
            </a:r>
            <a:r>
              <a:rPr lang="ru-RU" dirty="0" smtClean="0"/>
              <a:t>(включая русский) </a:t>
            </a:r>
            <a:r>
              <a:rPr lang="ru-RU" dirty="0"/>
              <a:t>содержат более одного миллиона статей, </a:t>
            </a:r>
            <a:r>
              <a:rPr lang="ru-RU" dirty="0" smtClean="0"/>
              <a:t>44 </a:t>
            </a:r>
            <a:r>
              <a:rPr lang="ru-RU" dirty="0"/>
              <a:t>содержат более 100 </a:t>
            </a:r>
            <a:r>
              <a:rPr lang="ru-RU" dirty="0" smtClean="0"/>
              <a:t>тысяч </a:t>
            </a:r>
            <a:r>
              <a:rPr lang="en-US" dirty="0" smtClean="0"/>
              <a:t>&lt;…&gt;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37 разделов </a:t>
            </a:r>
            <a:r>
              <a:rPr lang="ru-RU" dirty="0"/>
              <a:t>содержат меньше 1000 статей</a:t>
            </a:r>
            <a:r>
              <a:rPr lang="ru-RU" dirty="0" smtClean="0"/>
              <a:t>.</a:t>
            </a:r>
          </a:p>
          <a:p>
            <a:pPr algn="just">
              <a:defRPr/>
            </a:pPr>
            <a:r>
              <a:rPr lang="ru-RU" dirty="0" smtClean="0"/>
              <a:t>7-е </a:t>
            </a:r>
            <a:r>
              <a:rPr lang="ru-RU" dirty="0"/>
              <a:t>место в мире по числу статей</a:t>
            </a:r>
            <a:r>
              <a:rPr lang="ru-RU" dirty="0" smtClean="0"/>
              <a:t>.</a:t>
            </a:r>
            <a:endParaRPr lang="ru-RU" dirty="0"/>
          </a:p>
          <a:p>
            <a:pPr algn="just">
              <a:defRPr/>
            </a:pPr>
            <a:r>
              <a:rPr lang="ru-RU" dirty="0"/>
              <a:t>По данным </a:t>
            </a:r>
            <a:r>
              <a:rPr lang="ru-RU" dirty="0">
                <a:hlinkClick r:id="rId2" tooltip="Alexa Internet"/>
              </a:rPr>
              <a:t>Alexa Internet</a:t>
            </a:r>
            <a:r>
              <a:rPr lang="ru-RU" dirty="0"/>
              <a:t> в начале апреля 2013 года </a:t>
            </a:r>
            <a:r>
              <a:rPr lang="ru-RU" dirty="0" smtClean="0"/>
              <a:t>русская Википедия</a:t>
            </a:r>
            <a:r>
              <a:rPr lang="ru-RU" dirty="0"/>
              <a:t> находилась на четвёртом месте </a:t>
            </a:r>
            <a:r>
              <a:rPr lang="ru-RU" dirty="0" smtClean="0"/>
              <a:t>по посещаемости</a:t>
            </a:r>
            <a:r>
              <a:rPr lang="ru-RU" dirty="0"/>
              <a:t>: </a:t>
            </a:r>
            <a:r>
              <a:rPr lang="ru-RU" dirty="0" smtClean="0">
                <a:hlinkClick r:id="rId3" tooltip="Англоязычная Википедия"/>
              </a:rPr>
              <a:t>английская</a:t>
            </a:r>
            <a:r>
              <a:rPr lang="ru-RU" dirty="0" smtClean="0"/>
              <a:t> 58,16</a:t>
            </a:r>
            <a:r>
              <a:rPr lang="ru-RU" dirty="0"/>
              <a:t> %; </a:t>
            </a:r>
            <a:r>
              <a:rPr lang="ru-RU" dirty="0">
                <a:hlinkClick r:id="rId4" tooltip="Испанская Википедия"/>
              </a:rPr>
              <a:t>испанская</a:t>
            </a:r>
            <a:r>
              <a:rPr lang="ru-RU" dirty="0"/>
              <a:t> 7,83 %; </a:t>
            </a:r>
            <a:r>
              <a:rPr lang="ru-RU" dirty="0">
                <a:hlinkClick r:id="rId5" tooltip="Японская Википедия"/>
              </a:rPr>
              <a:t>японская</a:t>
            </a:r>
            <a:r>
              <a:rPr lang="ru-RU" dirty="0"/>
              <a:t> 7,45 %; </a:t>
            </a:r>
            <a:r>
              <a:rPr lang="ru-RU" dirty="0">
                <a:hlinkClick r:id="rId6" tooltip="Русская Википедия"/>
              </a:rPr>
              <a:t>русская</a:t>
            </a:r>
            <a:r>
              <a:rPr lang="ru-RU" dirty="0"/>
              <a:t> 6,35 %; </a:t>
            </a:r>
            <a:r>
              <a:rPr lang="ru-RU" dirty="0">
                <a:hlinkClick r:id="rId7" tooltip="Немецкая Википедия"/>
              </a:rPr>
              <a:t>немецкая</a:t>
            </a:r>
            <a:r>
              <a:rPr lang="ru-RU" dirty="0"/>
              <a:t> 5,71 </a:t>
            </a:r>
            <a:r>
              <a:rPr lang="ru-RU" dirty="0" smtClean="0"/>
              <a:t>%.</a:t>
            </a:r>
          </a:p>
          <a:p>
            <a:pPr marL="0" indent="0" algn="just">
              <a:buFont typeface="Wingdings 2" charset="0"/>
              <a:buNone/>
              <a:defRPr/>
            </a:pP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219200"/>
          </a:xfrm>
        </p:spPr>
        <p:txBody>
          <a:bodyPr/>
          <a:lstStyle/>
          <a:p>
            <a:pPr algn="ctr">
              <a:defRPr/>
            </a:pPr>
            <a:r>
              <a:rPr lang="ru-RU" sz="4000" b="1" i="1">
                <a:solidFill>
                  <a:srgbClr val="FF0000"/>
                </a:solidFill>
              </a:rPr>
              <a:t>Википедия</a:t>
            </a:r>
          </a:p>
        </p:txBody>
      </p:sp>
    </p:spTree>
    <p:extLst>
      <p:ext uri="{BB962C8B-B14F-4D97-AF65-F5344CB8AC3E}">
        <p14:creationId xmlns:p14="http://schemas.microsoft.com/office/powerpoint/2010/main" val="242640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627</Words>
  <Application>Microsoft Macintosh PowerPoint</Application>
  <PresentationFormat>Экран (4:3)</PresentationFormat>
  <Paragraphs>103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Русский язык  и интернет</vt:lpstr>
      <vt:lpstr>The New York Times 09.06.2016  </vt:lpstr>
      <vt:lpstr>Презентация PowerPoint</vt:lpstr>
      <vt:lpstr>Три основные потребности  человека в интернете </vt:lpstr>
      <vt:lpstr>Русский язык в интернете</vt:lpstr>
      <vt:lpstr>Презентация PowerPoint</vt:lpstr>
      <vt:lpstr>W3Techs Logo</vt:lpstr>
      <vt:lpstr>Языки в интернете</vt:lpstr>
      <vt:lpstr>Википедия</vt:lpstr>
      <vt:lpstr>Википедия (на 1.12.2016)</vt:lpstr>
      <vt:lpstr>«Интернетизация» языка</vt:lpstr>
      <vt:lpstr>Гибридная речь</vt:lpstr>
      <vt:lpstr>Специфика интернет-коммуникации</vt:lpstr>
      <vt:lpstr>Формы интернет-коммуникации</vt:lpstr>
      <vt:lpstr>Интернет-«жанры»</vt:lpstr>
      <vt:lpstr>Нарушения нетикета</vt:lpstr>
      <vt:lpstr>Эмотиконы</vt:lpstr>
      <vt:lpstr>Эволюция графических систем</vt:lpstr>
      <vt:lpstr>Эволюция графических систем</vt:lpstr>
      <vt:lpstr>Презентация PowerPoint</vt:lpstr>
      <vt:lpstr>Презентация PowerPoint</vt:lpstr>
      <vt:lpstr>Конвергенция русского  «интернет-языка»</vt:lpstr>
      <vt:lpstr>Презентация PowerPoint</vt:lpstr>
      <vt:lpstr>Русский язык. Школьный энциклопедический словарь</vt:lpstr>
      <vt:lpstr>Русский язык. Школьный энциклопедический словарь 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  и интернет</dc:title>
  <dc:creator>Valerii Efremov</dc:creator>
  <cp:lastModifiedBy>Valerii Efremov</cp:lastModifiedBy>
  <cp:revision>6</cp:revision>
  <dcterms:created xsi:type="dcterms:W3CDTF">2017-04-17T21:33:16Z</dcterms:created>
  <dcterms:modified xsi:type="dcterms:W3CDTF">2017-05-16T22:55:20Z</dcterms:modified>
</cp:coreProperties>
</file>